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1" r:id="rId1"/>
  </p:sldMasterIdLst>
  <p:sldIdLst>
    <p:sldId id="256" r:id="rId2"/>
    <p:sldId id="258" r:id="rId3"/>
    <p:sldId id="257" r:id="rId4"/>
    <p:sldId id="263" r:id="rId5"/>
    <p:sldId id="261" r:id="rId6"/>
    <p:sldId id="262" r:id="rId7"/>
    <p:sldId id="268" r:id="rId8"/>
    <p:sldId id="264" r:id="rId9"/>
    <p:sldId id="271" r:id="rId10"/>
    <p:sldId id="265" r:id="rId11"/>
    <p:sldId id="266" r:id="rId12"/>
    <p:sldId id="267" r:id="rId13"/>
    <p:sldId id="272" r:id="rId14"/>
    <p:sldId id="273" r:id="rId15"/>
    <p:sldId id="269" r:id="rId16"/>
    <p:sldId id="270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5C4A239-FC07-49EF-9599-C6BC1F56C9AE}" v="129" dt="2021-03-15T21:14:31.501"/>
    <p1510:client id="{53E186FF-9517-4397-9769-97E2AD01DC6D}" v="207" dt="2021-03-15T15:16:36.225"/>
    <p1510:client id="{90F5E8E2-B9CE-4CD6-9406-22EDD9BF8771}" v="142" dt="2021-03-14T22:06:53.629"/>
    <p1510:client id="{A0543607-5DA9-48FE-A59E-EEAE6F9EAC7A}" v="25" dt="2021-03-15T00:01:24.076"/>
    <p1510:client id="{CD36FE87-ACED-4219-A7AF-31C0A9D85744}" v="9" dt="2021-03-14T23:48:42.688"/>
    <p1510:client id="{D982A11E-5EFB-4870-A3C6-23DE2E2EB1F8}" v="122" dt="2021-03-19T18:00:36.702"/>
    <p1510:client id="{F6E11C8A-6C0F-4138-905D-5D5C36ED38D6}" v="46" dt="2021-03-15T17:34:51.651"/>
    <p1510:client id="{F7E41ECC-C2D2-468E-8C08-2D067A8FA339}" v="251" dt="2021-03-14T22:34:46.06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84" autoAdjust="0"/>
    <p:restoredTop sz="94660"/>
  </p:normalViewPr>
  <p:slideViewPr>
    <p:cSldViewPr snapToGrid="0">
      <p:cViewPr varScale="1">
        <p:scale>
          <a:sx n="71" d="100"/>
          <a:sy n="71" d="100"/>
        </p:scale>
        <p:origin x="66" y="7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&#65279;<?xml version="1.0" encoding="utf-8"?><Relationships xmlns="http://schemas.openxmlformats.org/package/2006/relationships"><Relationship Type="http://schemas.openxmlformats.org/officeDocument/2006/relationships/slide" Target="slides/slide7.xml" Id="rId8" /><Relationship Type="http://schemas.openxmlformats.org/officeDocument/2006/relationships/slide" Target="slides/slide12.xml" Id="rId13" /><Relationship Type="http://schemas.openxmlformats.org/officeDocument/2006/relationships/presProps" Target="presProps.xml" Id="rId18" /><Relationship Type="http://schemas.openxmlformats.org/officeDocument/2006/relationships/slide" Target="slides/slide2.xml" Id="rId3" /><Relationship Type="http://schemas.openxmlformats.org/officeDocument/2006/relationships/tableStyles" Target="tableStyles.xml" Id="rId21" /><Relationship Type="http://schemas.openxmlformats.org/officeDocument/2006/relationships/slide" Target="slides/slide6.xml" Id="rId7" /><Relationship Type="http://schemas.openxmlformats.org/officeDocument/2006/relationships/slide" Target="slides/slide11.xml" Id="rId12" /><Relationship Type="http://schemas.openxmlformats.org/officeDocument/2006/relationships/slide" Target="slides/slide16.xml" Id="rId17" /><Relationship Type="http://schemas.openxmlformats.org/officeDocument/2006/relationships/slide" Target="slides/slide1.xml" Id="rId2" /><Relationship Type="http://schemas.openxmlformats.org/officeDocument/2006/relationships/slide" Target="slides/slide15.xml" Id="rId16" /><Relationship Type="http://schemas.openxmlformats.org/officeDocument/2006/relationships/theme" Target="theme/theme1.xml" Id="rId20" /><Relationship Type="http://schemas.openxmlformats.org/officeDocument/2006/relationships/slideMaster" Target="slideMasters/slideMaster1.xml" Id="rId1" /><Relationship Type="http://schemas.openxmlformats.org/officeDocument/2006/relationships/slide" Target="slides/slide5.xml" Id="rId6" /><Relationship Type="http://schemas.openxmlformats.org/officeDocument/2006/relationships/slide" Target="slides/slide10.xml" Id="rId11" /><Relationship Type="http://schemas.openxmlformats.org/officeDocument/2006/relationships/slide" Target="slides/slide4.xml" Id="rId5" /><Relationship Type="http://schemas.openxmlformats.org/officeDocument/2006/relationships/slide" Target="slides/slide14.xml" Id="rId15" /><Relationship Type="http://schemas.microsoft.com/office/2015/10/relationships/revisionInfo" Target="revisionInfo.xml" Id="rId23" /><Relationship Type="http://schemas.openxmlformats.org/officeDocument/2006/relationships/slide" Target="slides/slide9.xml" Id="rId10" /><Relationship Type="http://schemas.openxmlformats.org/officeDocument/2006/relationships/viewProps" Target="viewProps.xml" Id="rId19" /><Relationship Type="http://schemas.openxmlformats.org/officeDocument/2006/relationships/slide" Target="slides/slide3.xml" Id="rId4" /><Relationship Type="http://schemas.openxmlformats.org/officeDocument/2006/relationships/slide" Target="slides/slide8.xml" Id="rId9" /><Relationship Type="http://schemas.openxmlformats.org/officeDocument/2006/relationships/slide" Target="slides/slide13.xml" Id="rId14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82518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42935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82783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65991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32901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791118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207535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203421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8399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90974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58492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71578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3/19/2021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70182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3/19/2021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50400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3/19/2021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21614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57750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3/19/2021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94825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</a:t>
            </a:r>
          </a:p>
          <a:p>
            <a:pPr lvl="6"/>
            <a:r>
              <a:rPr lang="en-US" dirty="0"/>
              <a:t>Seven</a:t>
            </a:r>
          </a:p>
          <a:p>
            <a:pPr lvl="7"/>
            <a:r>
              <a:rPr lang="en-US" dirty="0"/>
              <a:t>Eight</a:t>
            </a:r>
          </a:p>
          <a:p>
            <a:pPr lvl="8"/>
            <a:r>
              <a:rPr lang="en-US" dirty="0"/>
              <a:t>nine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3/19/2021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129441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  <p:sldLayoutId id="2147483687" r:id="rId16"/>
    <p:sldLayoutId id="2147483688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2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99222"/>
            <a:ext cx="8825658" cy="458733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6000" dirty="0">
                <a:ea typeface="+mj-lt"/>
                <a:cs typeface="+mj-lt"/>
              </a:rPr>
              <a:t>Using CI / CD technology for python application development</a:t>
            </a:r>
            <a:endParaRPr lang="en-US" sz="6000" dirty="0">
              <a:effectLst>
                <a:glow rad="38100">
                  <a:prstClr val="black">
                    <a:lumMod val="65000"/>
                    <a:lumOff val="35000"/>
                    <a:alpha val="50000"/>
                  </a:prstClr>
                </a:glow>
                <a:outerShdw blurRad="28575" dist="31750" dir="13200000" algn="tl" rotWithShape="0">
                  <a:srgbClr val="000000">
                    <a:alpha val="25000"/>
                  </a:srgbClr>
                </a:outerShdw>
              </a:effectLst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u="sng" err="1"/>
              <a:t>Yevhenii</a:t>
            </a:r>
            <a:r>
              <a:rPr lang="en-US" u="sng" dirty="0"/>
              <a:t> Orlov</a:t>
            </a:r>
          </a:p>
        </p:txBody>
      </p:sp>
      <p:pic>
        <p:nvPicPr>
          <p:cNvPr id="5" name="Picture 11" descr="Icon&#10;&#10;Description automatically generated">
            <a:extLst>
              <a:ext uri="{FF2B5EF4-FFF2-40B4-BE49-F238E27FC236}">
                <a16:creationId xmlns:a16="http://schemas.microsoft.com/office/drawing/2014/main" id="{BBA1A607-755C-40A6-902D-342C869E01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9875" y="247650"/>
            <a:ext cx="714375" cy="71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7343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C54035-0D32-457E-ABE1-F94EFD4E2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ea typeface="+mj-lt"/>
                <a:cs typeface="+mj-lt"/>
              </a:rPr>
              <a:t>Jenkins webhook settings</a:t>
            </a:r>
            <a:endParaRPr lang="en-US" dirty="0"/>
          </a:p>
        </p:txBody>
      </p:sp>
      <p:pic>
        <p:nvPicPr>
          <p:cNvPr id="8" name="Picture 8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AC52A3C9-3BCC-4512-B1A5-E3BC2E0510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51072" y="1290918"/>
            <a:ext cx="8891802" cy="53756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5" descr="Logo&#10;&#10;Description automatically generated">
            <a:extLst>
              <a:ext uri="{FF2B5EF4-FFF2-40B4-BE49-F238E27FC236}">
                <a16:creationId xmlns:a16="http://schemas.microsoft.com/office/drawing/2014/main" id="{00F55F20-FB01-49C9-B8DE-2541690A37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9232" y="146824"/>
            <a:ext cx="1183497" cy="889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8719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C54035-0D32-457E-ABE1-F94EFD4E2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ea typeface="+mj-lt"/>
                <a:cs typeface="+mj-lt"/>
              </a:rPr>
              <a:t>Jenkins executable code</a:t>
            </a:r>
            <a:endParaRPr lang="en-US" dirty="0"/>
          </a:p>
        </p:txBody>
      </p:sp>
      <p:pic>
        <p:nvPicPr>
          <p:cNvPr id="5" name="Picture 5" descr="Logo&#10;&#10;Description automatically generated">
            <a:extLst>
              <a:ext uri="{FF2B5EF4-FFF2-40B4-BE49-F238E27FC236}">
                <a16:creationId xmlns:a16="http://schemas.microsoft.com/office/drawing/2014/main" id="{00F55F20-FB01-49C9-B8DE-2541690A37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9232" y="146824"/>
            <a:ext cx="1183497" cy="889947"/>
          </a:xfrm>
          <a:prstGeom prst="rect">
            <a:avLst/>
          </a:prstGeom>
        </p:spPr>
      </p:pic>
      <p:pic>
        <p:nvPicPr>
          <p:cNvPr id="4" name="Picture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8A071695-7DBB-452D-A559-0B86A29AF1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522" y="2350506"/>
            <a:ext cx="11171663" cy="29468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714506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C54035-0D32-457E-ABE1-F94EFD4E2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Jenkins console output</a:t>
            </a:r>
          </a:p>
        </p:txBody>
      </p:sp>
      <p:pic>
        <p:nvPicPr>
          <p:cNvPr id="5" name="Picture 5" descr="Logo&#10;&#10;Description automatically generated">
            <a:extLst>
              <a:ext uri="{FF2B5EF4-FFF2-40B4-BE49-F238E27FC236}">
                <a16:creationId xmlns:a16="http://schemas.microsoft.com/office/drawing/2014/main" id="{00F55F20-FB01-49C9-B8DE-2541690A37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9232" y="146824"/>
            <a:ext cx="1183497" cy="889947"/>
          </a:xfrm>
          <a:prstGeom prst="rect">
            <a:avLst/>
          </a:prstGeom>
        </p:spPr>
      </p:pic>
      <p:pic>
        <p:nvPicPr>
          <p:cNvPr id="6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E9040D69-92E0-475F-A616-321572E5D3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6887" y="1564116"/>
            <a:ext cx="7538224" cy="51422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264614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C54035-0D32-457E-ABE1-F94EFD4E2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Jenkins console output</a:t>
            </a:r>
          </a:p>
        </p:txBody>
      </p:sp>
      <p:pic>
        <p:nvPicPr>
          <p:cNvPr id="5" name="Picture 5" descr="Logo&#10;&#10;Description automatically generated">
            <a:extLst>
              <a:ext uri="{FF2B5EF4-FFF2-40B4-BE49-F238E27FC236}">
                <a16:creationId xmlns:a16="http://schemas.microsoft.com/office/drawing/2014/main" id="{00F55F20-FB01-49C9-B8DE-2541690A37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9232" y="146824"/>
            <a:ext cx="1183497" cy="889947"/>
          </a:xfrm>
          <a:prstGeom prst="rect">
            <a:avLst/>
          </a:prstGeom>
        </p:spPr>
      </p:pic>
      <p:pic>
        <p:nvPicPr>
          <p:cNvPr id="3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6EFC2F55-2BF7-4D2E-8070-7B9F339C97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107" y="1528513"/>
            <a:ext cx="5884126" cy="50461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6" descr="Table&#10;&#10;Description automatically generated">
            <a:extLst>
              <a:ext uri="{FF2B5EF4-FFF2-40B4-BE49-F238E27FC236}">
                <a16:creationId xmlns:a16="http://schemas.microsoft.com/office/drawing/2014/main" id="{F96B7C92-CA10-442D-8488-3B7F5F869F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0302" y="1530073"/>
            <a:ext cx="4304370" cy="50616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460632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C54035-0D32-457E-ABE1-F94EFD4E2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Jenkins console output</a:t>
            </a:r>
          </a:p>
        </p:txBody>
      </p:sp>
      <p:pic>
        <p:nvPicPr>
          <p:cNvPr id="5" name="Picture 5" descr="Logo&#10;&#10;Description automatically generated">
            <a:extLst>
              <a:ext uri="{FF2B5EF4-FFF2-40B4-BE49-F238E27FC236}">
                <a16:creationId xmlns:a16="http://schemas.microsoft.com/office/drawing/2014/main" id="{00F55F20-FB01-49C9-B8DE-2541690A37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9232" y="146824"/>
            <a:ext cx="1183497" cy="889947"/>
          </a:xfrm>
          <a:prstGeom prst="rect">
            <a:avLst/>
          </a:prstGeom>
        </p:spPr>
      </p:pic>
      <p:pic>
        <p:nvPicPr>
          <p:cNvPr id="3" name="Picture 3" descr="Table&#10;&#10;Description automatically generated">
            <a:extLst>
              <a:ext uri="{FF2B5EF4-FFF2-40B4-BE49-F238E27FC236}">
                <a16:creationId xmlns:a16="http://schemas.microsoft.com/office/drawing/2014/main" id="{0D2476B5-094F-4D47-A8B4-9181FE43DC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0912" y="1561712"/>
            <a:ext cx="6330176" cy="51842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851168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B7D9CD-AFAB-46C8-8F67-5F655BC43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ea typeface="+mj-lt"/>
                <a:cs typeface="+mj-lt"/>
              </a:rPr>
              <a:t>Result</a:t>
            </a:r>
            <a:endParaRPr lang="en-US" dirty="0"/>
          </a:p>
        </p:txBody>
      </p:sp>
      <p:pic>
        <p:nvPicPr>
          <p:cNvPr id="6" name="Picture 11" descr="Icon&#10;&#10;Description automatically generated">
            <a:extLst>
              <a:ext uri="{FF2B5EF4-FFF2-40B4-BE49-F238E27FC236}">
                <a16:creationId xmlns:a16="http://schemas.microsoft.com/office/drawing/2014/main" id="{06900368-ACA3-419B-97B8-776BE5ABD5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9875" y="247650"/>
            <a:ext cx="714375" cy="714375"/>
          </a:xfrm>
          <a:prstGeom prst="rect">
            <a:avLst/>
          </a:prstGeom>
        </p:spPr>
      </p:pic>
      <p:pic>
        <p:nvPicPr>
          <p:cNvPr id="7" name="Picture 7" descr="Map&#10;&#10;Description automatically generated">
            <a:extLst>
              <a:ext uri="{FF2B5EF4-FFF2-40B4-BE49-F238E27FC236}">
                <a16:creationId xmlns:a16="http://schemas.microsoft.com/office/drawing/2014/main" id="{4E7207EC-A8C3-4949-9485-7981D97A5D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43856" y="1189462"/>
            <a:ext cx="10049795" cy="53544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557842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86C698-0EC9-4395-8C8E-C7D15137B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ea typeface="+mj-lt"/>
                <a:cs typeface="+mj-lt"/>
              </a:rPr>
              <a:t>Thank you for your attention!</a:t>
            </a:r>
            <a:endParaRPr lang="en-US" dirty="0"/>
          </a:p>
        </p:txBody>
      </p:sp>
      <p:pic>
        <p:nvPicPr>
          <p:cNvPr id="10" name="Picture 10" descr="Icon&#10;&#10;Description automatically generated">
            <a:extLst>
              <a:ext uri="{FF2B5EF4-FFF2-40B4-BE49-F238E27FC236}">
                <a16:creationId xmlns:a16="http://schemas.microsoft.com/office/drawing/2014/main" id="{DBAA99F6-74CE-41E6-8B04-B628CF35DD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96611" y="2033380"/>
            <a:ext cx="4195481" cy="4195481"/>
          </a:xfrm>
        </p:spPr>
      </p:pic>
      <p:pic>
        <p:nvPicPr>
          <p:cNvPr id="11" name="Picture 11" descr="Icon&#10;&#10;Description automatically generated">
            <a:extLst>
              <a:ext uri="{FF2B5EF4-FFF2-40B4-BE49-F238E27FC236}">
                <a16:creationId xmlns:a16="http://schemas.microsoft.com/office/drawing/2014/main" id="{F3998D4E-DD60-4A9E-AC03-BB651408FE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29875" y="247650"/>
            <a:ext cx="714375" cy="71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7550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A0843-8A35-4A4A-AE2C-FFBA3AB77F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ea typeface="+mj-lt"/>
                <a:cs typeface="+mj-lt"/>
              </a:rPr>
              <a:t>Purpose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C389DE-3449-476B-A854-148A413FFF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3286" y="1557472"/>
            <a:ext cx="9126281" cy="5031822"/>
          </a:xfrm>
        </p:spPr>
        <p:txBody>
          <a:bodyPr vert="horz" lIns="91440" tIns="45720" rIns="91440" bIns="45720" rtlCol="0" anchor="t">
            <a:normAutofit fontScale="85000" lnSpcReduction="10000"/>
          </a:bodyPr>
          <a:lstStyle/>
          <a:p>
            <a:pPr marL="0" indent="0">
              <a:buNone/>
            </a:pPr>
            <a:r>
              <a:rPr lang="en-US" b="1" dirty="0">
                <a:ea typeface="+mj-lt"/>
                <a:cs typeface="+mj-lt"/>
              </a:rPr>
              <a:t>Creation and implementation of continuous integration and delivery, using services such as:</a:t>
            </a:r>
            <a:endParaRPr lang="en-US" b="1" dirty="0"/>
          </a:p>
          <a:p>
            <a:pPr marL="0" indent="0">
              <a:buNone/>
            </a:pPr>
            <a:endParaRPr lang="en-US" b="1" dirty="0">
              <a:ea typeface="+mj-lt"/>
              <a:cs typeface="+mj-lt"/>
            </a:endParaRPr>
          </a:p>
          <a:p>
            <a:pPr>
              <a:buClr>
                <a:srgbClr val="8AD0D6"/>
              </a:buClr>
            </a:pPr>
            <a:r>
              <a:rPr lang="en-US" b="1" dirty="0">
                <a:ea typeface="+mj-lt"/>
                <a:cs typeface="+mj-lt"/>
              </a:rPr>
              <a:t>GitHub</a:t>
            </a:r>
            <a:r>
              <a:rPr lang="en-US" dirty="0">
                <a:ea typeface="+mj-lt"/>
                <a:cs typeface="+mj-lt"/>
              </a:rPr>
              <a:t> is a web-based hosting service for version control using Git.</a:t>
            </a:r>
            <a:endParaRPr lang="en-US" dirty="0"/>
          </a:p>
          <a:p>
            <a:pPr>
              <a:buClr>
                <a:srgbClr val="8AD0D6"/>
              </a:buClr>
            </a:pPr>
            <a:r>
              <a:rPr lang="en-US" b="1" dirty="0">
                <a:ea typeface="+mj-lt"/>
                <a:cs typeface="+mj-lt"/>
              </a:rPr>
              <a:t>Jenkins</a:t>
            </a:r>
            <a:r>
              <a:rPr lang="en-US" dirty="0">
                <a:ea typeface="+mj-lt"/>
                <a:cs typeface="+mj-lt"/>
              </a:rPr>
              <a:t> is an open source automation server.</a:t>
            </a:r>
          </a:p>
          <a:p>
            <a:pPr>
              <a:buClr>
                <a:srgbClr val="8AD0D6"/>
              </a:buClr>
            </a:pPr>
            <a:r>
              <a:rPr lang="en-US" b="1" dirty="0">
                <a:ea typeface="+mj-lt"/>
                <a:cs typeface="+mj-lt"/>
              </a:rPr>
              <a:t>Ansible</a:t>
            </a:r>
            <a:r>
              <a:rPr lang="en-US" dirty="0">
                <a:ea typeface="+mj-lt"/>
                <a:cs typeface="+mj-lt"/>
              </a:rPr>
              <a:t> is an open-source software provisioning, configuration management, and application-deployment tool enabling infrastructure as code.</a:t>
            </a:r>
          </a:p>
          <a:p>
            <a:pPr>
              <a:buClr>
                <a:srgbClr val="8AD0D6"/>
              </a:buClr>
            </a:pPr>
            <a:r>
              <a:rPr lang="en-US" b="1" dirty="0">
                <a:ea typeface="+mj-lt"/>
                <a:cs typeface="+mj-lt"/>
              </a:rPr>
              <a:t>Amazon Elastic Compute Cloud (EC2)</a:t>
            </a:r>
            <a:r>
              <a:rPr lang="en-US" dirty="0">
                <a:ea typeface="+mj-lt"/>
                <a:cs typeface="+mj-lt"/>
              </a:rPr>
              <a:t> is a part of </a:t>
            </a:r>
            <a:r>
              <a:rPr lang="en-US" dirty="0" err="1">
                <a:ea typeface="+mj-lt"/>
                <a:cs typeface="+mj-lt"/>
              </a:rPr>
              <a:t>Amazon.com's</a:t>
            </a:r>
            <a:r>
              <a:rPr lang="en-US" dirty="0">
                <a:ea typeface="+mj-lt"/>
                <a:cs typeface="+mj-lt"/>
              </a:rPr>
              <a:t> cloud-computing platform, Amazon Web Services (AWS), that allows users to rent virtual computers.</a:t>
            </a:r>
          </a:p>
          <a:p>
            <a:pPr>
              <a:buClr>
                <a:srgbClr val="8AD0D6"/>
              </a:buClr>
            </a:pPr>
            <a:r>
              <a:rPr lang="en-US" b="1" dirty="0">
                <a:ea typeface="+mj-lt"/>
                <a:cs typeface="+mj-lt"/>
              </a:rPr>
              <a:t>Docker</a:t>
            </a:r>
            <a:r>
              <a:rPr lang="en-US" dirty="0">
                <a:ea typeface="+mj-lt"/>
                <a:cs typeface="+mj-lt"/>
              </a:rPr>
              <a:t> is a set of platform as a service products that use OS-level virtualization to deliver software in packages called containers.</a:t>
            </a:r>
          </a:p>
          <a:p>
            <a:pPr>
              <a:buClr>
                <a:srgbClr val="8AD0D6"/>
              </a:buClr>
            </a:pPr>
            <a:r>
              <a:rPr lang="en-US" b="1" dirty="0">
                <a:ea typeface="+mj-lt"/>
                <a:cs typeface="+mj-lt"/>
              </a:rPr>
              <a:t>Apache</a:t>
            </a:r>
            <a:r>
              <a:rPr lang="en-US" dirty="0">
                <a:ea typeface="+mj-lt"/>
                <a:cs typeface="+mj-lt"/>
              </a:rPr>
              <a:t> is a free and open-source cross-platform web server software.</a:t>
            </a:r>
          </a:p>
          <a:p>
            <a:pPr>
              <a:buClr>
                <a:srgbClr val="8AD0D6"/>
              </a:buClr>
            </a:pPr>
            <a:r>
              <a:rPr lang="en-US" b="1" dirty="0">
                <a:ea typeface="+mj-lt"/>
                <a:cs typeface="+mj-lt"/>
              </a:rPr>
              <a:t>Python</a:t>
            </a:r>
            <a:r>
              <a:rPr lang="en-US" dirty="0">
                <a:ea typeface="+mj-lt"/>
                <a:cs typeface="+mj-lt"/>
              </a:rPr>
              <a:t> is an interpreted, high-level and general-purpose programming language.</a:t>
            </a:r>
          </a:p>
          <a:p>
            <a:pPr>
              <a:buClr>
                <a:srgbClr val="8AD0D6"/>
              </a:buClr>
            </a:pPr>
            <a:r>
              <a:rPr lang="en-US" b="1" dirty="0" err="1">
                <a:ea typeface="+mj-lt"/>
                <a:cs typeface="+mj-lt"/>
              </a:rPr>
              <a:t>Mapquest</a:t>
            </a:r>
            <a:r>
              <a:rPr lang="en-US" b="1" dirty="0">
                <a:ea typeface="+mj-lt"/>
                <a:cs typeface="+mj-lt"/>
              </a:rPr>
              <a:t> Developer resource </a:t>
            </a:r>
            <a:r>
              <a:rPr lang="en-US" dirty="0">
                <a:ea typeface="+mj-lt"/>
                <a:cs typeface="+mj-lt"/>
              </a:rPr>
              <a:t>is a service with an API interface for plotting a car route.</a:t>
            </a:r>
            <a:endParaRPr lang="en-US" b="1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EB1023CD-1F86-45AE-AC08-9E37FE65BA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558" y="1215190"/>
            <a:ext cx="757990" cy="757990"/>
          </a:xfrm>
          <a:prstGeom prst="rect">
            <a:avLst/>
          </a:prstGeom>
        </p:spPr>
      </p:pic>
      <p:pic>
        <p:nvPicPr>
          <p:cNvPr id="5" name="Picture 5" descr="Logo&#10;&#10;Description automatically generated">
            <a:extLst>
              <a:ext uri="{FF2B5EF4-FFF2-40B4-BE49-F238E27FC236}">
                <a16:creationId xmlns:a16="http://schemas.microsoft.com/office/drawing/2014/main" id="{4BB5E709-52F9-4E90-A4CE-BA22DCF7E3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18573" y="2209800"/>
            <a:ext cx="1620253" cy="1215190"/>
          </a:xfrm>
          <a:prstGeom prst="rect">
            <a:avLst/>
          </a:prstGeom>
        </p:spPr>
      </p:pic>
      <p:pic>
        <p:nvPicPr>
          <p:cNvPr id="6" name="Picture 6" descr="Icon&#10;&#10;Description automatically generated">
            <a:extLst>
              <a:ext uri="{FF2B5EF4-FFF2-40B4-BE49-F238E27FC236}">
                <a16:creationId xmlns:a16="http://schemas.microsoft.com/office/drawing/2014/main" id="{41717401-B242-46DB-A6EB-46D3814308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532" y="3681663"/>
            <a:ext cx="888332" cy="888332"/>
          </a:xfrm>
          <a:prstGeom prst="rect">
            <a:avLst/>
          </a:prstGeom>
        </p:spPr>
      </p:pic>
      <p:pic>
        <p:nvPicPr>
          <p:cNvPr id="7" name="Picture 7" descr="Logo&#10;&#10;Description automatically generated">
            <a:extLst>
              <a:ext uri="{FF2B5EF4-FFF2-40B4-BE49-F238E27FC236}">
                <a16:creationId xmlns:a16="http://schemas.microsoft.com/office/drawing/2014/main" id="{FCA05172-8C55-4860-B884-85916E63D7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59189" y="1214889"/>
            <a:ext cx="1048753" cy="878906"/>
          </a:xfrm>
          <a:prstGeom prst="rect">
            <a:avLst/>
          </a:prstGeom>
        </p:spPr>
      </p:pic>
      <p:pic>
        <p:nvPicPr>
          <p:cNvPr id="8" name="Picture 8" descr="Shape, logo&#10;&#10;Description automatically generated">
            <a:extLst>
              <a:ext uri="{FF2B5EF4-FFF2-40B4-BE49-F238E27FC236}">
                <a16:creationId xmlns:a16="http://schemas.microsoft.com/office/drawing/2014/main" id="{FA19A700-C1C8-4DCA-8637-1E0924929F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70957" y="2243549"/>
            <a:ext cx="1134979" cy="1134979"/>
          </a:xfrm>
          <a:prstGeom prst="rect">
            <a:avLst/>
          </a:prstGeom>
        </p:spPr>
      </p:pic>
      <p:pic>
        <p:nvPicPr>
          <p:cNvPr id="9" name="Picture 9" descr="Icon&#10;&#10;Description automatically generated">
            <a:extLst>
              <a:ext uri="{FF2B5EF4-FFF2-40B4-BE49-F238E27FC236}">
                <a16:creationId xmlns:a16="http://schemas.microsoft.com/office/drawing/2014/main" id="{C29E5689-EA7A-4634-B6B6-E0E7F2D242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439152" y="4718385"/>
            <a:ext cx="2171700" cy="1391653"/>
          </a:xfrm>
          <a:prstGeom prst="rect">
            <a:avLst/>
          </a:prstGeom>
        </p:spPr>
      </p:pic>
      <p:pic>
        <p:nvPicPr>
          <p:cNvPr id="10" name="Picture 10" descr="Logo, icon&#10;&#10;Description automatically generated">
            <a:extLst>
              <a:ext uri="{FF2B5EF4-FFF2-40B4-BE49-F238E27FC236}">
                <a16:creationId xmlns:a16="http://schemas.microsoft.com/office/drawing/2014/main" id="{6506457C-79A7-4464-8362-838ADC05D68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68953" y="3431249"/>
            <a:ext cx="1138990" cy="1138990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3E2F2FE4-E525-4263-B5AF-D8C5BA13AAA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87690" y="4943130"/>
            <a:ext cx="2101516" cy="662401"/>
          </a:xfrm>
          <a:prstGeom prst="rect">
            <a:avLst/>
          </a:prstGeom>
        </p:spPr>
      </p:pic>
      <p:pic>
        <p:nvPicPr>
          <p:cNvPr id="14" name="Picture 11" descr="Icon&#10;&#10;Description automatically generated">
            <a:extLst>
              <a:ext uri="{FF2B5EF4-FFF2-40B4-BE49-F238E27FC236}">
                <a16:creationId xmlns:a16="http://schemas.microsoft.com/office/drawing/2014/main" id="{3392CF7B-7BD5-457F-937F-53822C761EE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429875" y="247650"/>
            <a:ext cx="714375" cy="71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6604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100709-45F7-40F4-BC6E-7434AAD37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ea typeface="+mj-lt"/>
                <a:cs typeface="+mj-lt"/>
              </a:rPr>
              <a:t>Project structure</a:t>
            </a:r>
          </a:p>
        </p:txBody>
      </p:sp>
      <p:pic>
        <p:nvPicPr>
          <p:cNvPr id="6" name="Picture 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3320420D-349D-473A-9DCF-76F6027C78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794" y="3212459"/>
            <a:ext cx="11586410" cy="1937030"/>
          </a:xfrm>
          <a:prstGeom prst="rect">
            <a:avLst/>
          </a:prstGeom>
        </p:spPr>
      </p:pic>
      <p:pic>
        <p:nvPicPr>
          <p:cNvPr id="3" name="Picture 11" descr="Icon&#10;&#10;Description automatically generated">
            <a:extLst>
              <a:ext uri="{FF2B5EF4-FFF2-40B4-BE49-F238E27FC236}">
                <a16:creationId xmlns:a16="http://schemas.microsoft.com/office/drawing/2014/main" id="{55295FBD-4C36-44FF-AC7C-5C250DEA3C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29875" y="247650"/>
            <a:ext cx="714375" cy="71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5197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D887F9-DE4A-4A50-BD04-109A70635B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ea typeface="+mj-lt"/>
                <a:cs typeface="+mj-lt"/>
              </a:rPr>
              <a:t>GitHub Repository</a:t>
            </a:r>
            <a:endParaRPr lang="en-US" dirty="0"/>
          </a:p>
        </p:txBody>
      </p:sp>
      <p:pic>
        <p:nvPicPr>
          <p:cNvPr id="4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B9705C57-BEEB-4CB1-88F4-33A00BCDC8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1413" y="2717403"/>
            <a:ext cx="9906000" cy="30233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C86C34DA-ED4A-4CDC-875E-64400654E5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27216" y="212051"/>
            <a:ext cx="700117" cy="700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7679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6C39B3-0676-41E9-A690-63AF4B5998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Python script</a:t>
            </a:r>
          </a:p>
        </p:txBody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43FE49FD-58FB-481A-B6A3-72D3A17B7B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48678" y="1744024"/>
            <a:ext cx="6271056" cy="46488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DD2E4373-39C8-48C1-89B8-9F62E722C8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9741" y="1745629"/>
            <a:ext cx="6273479" cy="46496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10" descr="Logo, icon&#10;&#10;Description automatically generated">
            <a:extLst>
              <a:ext uri="{FF2B5EF4-FFF2-40B4-BE49-F238E27FC236}">
                <a16:creationId xmlns:a16="http://schemas.microsoft.com/office/drawing/2014/main" id="{D2A4A534-FBEC-41FC-B650-21F29D165C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42573" y="233625"/>
            <a:ext cx="656713" cy="656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5684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6EEA2-6AE9-4CCA-8E48-95A565693A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405" y="603113"/>
            <a:ext cx="10659234" cy="140053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ea typeface="+mj-lt"/>
                <a:cs typeface="+mj-lt"/>
              </a:rPr>
              <a:t>Amazon Elastic Compute Cloud (EC2)</a:t>
            </a:r>
          </a:p>
        </p:txBody>
      </p:sp>
      <p:pic>
        <p:nvPicPr>
          <p:cNvPr id="4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16CDC5B-3EF1-4702-9980-8E9C8E5468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75078" y="2516605"/>
            <a:ext cx="9838669" cy="3124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9" descr="Icon&#10;&#10;Description automatically generated">
            <a:extLst>
              <a:ext uri="{FF2B5EF4-FFF2-40B4-BE49-F238E27FC236}">
                <a16:creationId xmlns:a16="http://schemas.microsoft.com/office/drawing/2014/main" id="{196D75E9-2116-46F5-BED6-3ADEE2A129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8342" y="36730"/>
            <a:ext cx="2171700" cy="1391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3278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9636C9-E748-481F-BECF-EF28D4358B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589547"/>
            <a:ext cx="9905998" cy="19050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Ansible </a:t>
            </a:r>
            <a:r>
              <a:rPr lang="en-US" dirty="0">
                <a:ea typeface="+mj-lt"/>
                <a:cs typeface="+mj-lt"/>
              </a:rPr>
              <a:t>variables</a:t>
            </a:r>
            <a:endParaRPr lang="en-US" dirty="0"/>
          </a:p>
        </p:txBody>
      </p:sp>
      <p:pic>
        <p:nvPicPr>
          <p:cNvPr id="5" name="Picture 6" descr="Icon&#10;&#10;Description automatically generated">
            <a:extLst>
              <a:ext uri="{FF2B5EF4-FFF2-40B4-BE49-F238E27FC236}">
                <a16:creationId xmlns:a16="http://schemas.microsoft.com/office/drawing/2014/main" id="{257C1705-5C15-409C-B6A2-74A55DF2EC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6127" y="257486"/>
            <a:ext cx="676131" cy="676131"/>
          </a:xfrm>
          <a:prstGeom prst="rect">
            <a:avLst/>
          </a:prstGeom>
        </p:spPr>
      </p:pic>
      <p:pic>
        <p:nvPicPr>
          <p:cNvPr id="3" name="Picture 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D7ACA084-A80C-4DB5-A927-2FC2CB534F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907" y="2312728"/>
            <a:ext cx="10967224" cy="22318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192471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9636C9-E748-481F-BECF-EF28D4358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Ansible playbook</a:t>
            </a:r>
          </a:p>
        </p:txBody>
      </p:sp>
      <p:pic>
        <p:nvPicPr>
          <p:cNvPr id="5" name="Picture 6" descr="Icon&#10;&#10;Description automatically generated">
            <a:extLst>
              <a:ext uri="{FF2B5EF4-FFF2-40B4-BE49-F238E27FC236}">
                <a16:creationId xmlns:a16="http://schemas.microsoft.com/office/drawing/2014/main" id="{257C1705-5C15-409C-B6A2-74A55DF2EC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6127" y="257486"/>
            <a:ext cx="676131" cy="676131"/>
          </a:xfrm>
          <a:prstGeom prst="rect">
            <a:avLst/>
          </a:prstGeom>
        </p:spPr>
      </p:pic>
      <p:pic>
        <p:nvPicPr>
          <p:cNvPr id="3" name="Picture 5" descr="Text&#10;&#10;Description automatically generated">
            <a:extLst>
              <a:ext uri="{FF2B5EF4-FFF2-40B4-BE49-F238E27FC236}">
                <a16:creationId xmlns:a16="http://schemas.microsoft.com/office/drawing/2014/main" id="{0508E7C6-8E07-4BB6-9CCE-DB3285C4CE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10944" y="1561170"/>
            <a:ext cx="10776227" cy="48526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077368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9636C9-E748-481F-BECF-EF28D4358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Ansible playbook</a:t>
            </a:r>
          </a:p>
        </p:txBody>
      </p:sp>
      <p:pic>
        <p:nvPicPr>
          <p:cNvPr id="5" name="Picture 6" descr="Icon&#10;&#10;Description automatically generated">
            <a:extLst>
              <a:ext uri="{FF2B5EF4-FFF2-40B4-BE49-F238E27FC236}">
                <a16:creationId xmlns:a16="http://schemas.microsoft.com/office/drawing/2014/main" id="{257C1705-5C15-409C-B6A2-74A55DF2EC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6127" y="257486"/>
            <a:ext cx="676131" cy="676131"/>
          </a:xfrm>
          <a:prstGeom prst="rect">
            <a:avLst/>
          </a:prstGeom>
        </p:spPr>
      </p:pic>
      <p:pic>
        <p:nvPicPr>
          <p:cNvPr id="7" name="Picture 7" descr="Text&#10;&#10;Description automatically generated">
            <a:extLst>
              <a:ext uri="{FF2B5EF4-FFF2-40B4-BE49-F238E27FC236}">
                <a16:creationId xmlns:a16="http://schemas.microsoft.com/office/drawing/2014/main" id="{5BEEC841-BCD5-47AA-B033-80969AD571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80143" y="1561170"/>
            <a:ext cx="9237831" cy="48619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1737533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0</TotalTime>
  <Words>0</Words>
  <Application>Microsoft Office PowerPoint</Application>
  <PresentationFormat>Widescreen</PresentationFormat>
  <Paragraphs>0</Paragraphs>
  <Slides>16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Mesh</vt:lpstr>
      <vt:lpstr>Using CI / CD technology for python application development</vt:lpstr>
      <vt:lpstr>Purpose</vt:lpstr>
      <vt:lpstr>Project structure</vt:lpstr>
      <vt:lpstr>GitHub Repository</vt:lpstr>
      <vt:lpstr>Python script</vt:lpstr>
      <vt:lpstr>Amazon Elastic Compute Cloud (EC2)</vt:lpstr>
      <vt:lpstr>Ansible variables</vt:lpstr>
      <vt:lpstr>Ansible playbook</vt:lpstr>
      <vt:lpstr>Ansible playbook</vt:lpstr>
      <vt:lpstr>Jenkins webhook settings</vt:lpstr>
      <vt:lpstr>Jenkins executable code</vt:lpstr>
      <vt:lpstr>Jenkins console output</vt:lpstr>
      <vt:lpstr>Jenkins console output</vt:lpstr>
      <vt:lpstr>Jenkins console output</vt:lpstr>
      <vt:lpstr>Result</vt:lpstr>
      <vt:lpstr>Thank you for your attention!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428</cp:revision>
  <dcterms:created xsi:type="dcterms:W3CDTF">2021-03-14T20:48:53Z</dcterms:created>
  <dcterms:modified xsi:type="dcterms:W3CDTF">2021-03-19T18:00:38Z</dcterms:modified>
</cp:coreProperties>
</file>